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0" r:id="rId3"/>
    <p:sldId id="297" r:id="rId4"/>
    <p:sldId id="310" r:id="rId5"/>
    <p:sldId id="259" r:id="rId6"/>
    <p:sldId id="312" r:id="rId7"/>
    <p:sldId id="318" r:id="rId8"/>
    <p:sldId id="292" r:id="rId9"/>
    <p:sldId id="313" r:id="rId10"/>
    <p:sldId id="314" r:id="rId11"/>
    <p:sldId id="315" r:id="rId12"/>
    <p:sldId id="316" r:id="rId13"/>
    <p:sldId id="317" r:id="rId14"/>
    <p:sldId id="301" r:id="rId15"/>
    <p:sldId id="302" r:id="rId16"/>
    <p:sldId id="298" r:id="rId17"/>
    <p:sldId id="279" r:id="rId18"/>
    <p:sldId id="280" r:id="rId19"/>
    <p:sldId id="263" r:id="rId20"/>
    <p:sldId id="256" r:id="rId21"/>
    <p:sldId id="262" r:id="rId22"/>
    <p:sldId id="300" r:id="rId23"/>
    <p:sldId id="299" r:id="rId24"/>
    <p:sldId id="303" r:id="rId25"/>
    <p:sldId id="304" r:id="rId26"/>
    <p:sldId id="283" r:id="rId27"/>
    <p:sldId id="311" r:id="rId28"/>
    <p:sldId id="284" r:id="rId29"/>
    <p:sldId id="287" r:id="rId30"/>
    <p:sldId id="290" r:id="rId31"/>
    <p:sldId id="309" r:id="rId32"/>
    <p:sldId id="268" r:id="rId33"/>
    <p:sldId id="286" r:id="rId34"/>
    <p:sldId id="291" r:id="rId35"/>
    <p:sldId id="273" r:id="rId36"/>
    <p:sldId id="277" r:id="rId37"/>
    <p:sldId id="267" r:id="rId38"/>
    <p:sldId id="258" r:id="rId39"/>
    <p:sldId id="271" r:id="rId40"/>
    <p:sldId id="27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660"/>
  </p:normalViewPr>
  <p:slideViewPr>
    <p:cSldViewPr>
      <p:cViewPr varScale="1">
        <p:scale>
          <a:sx n="85" d="100"/>
          <a:sy n="85"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worldatlas.com/articles/what-is-the-commonwealth.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youtube.com/watch?v=FoYAgeM-wdU" TargetMode="External"/><Relationship Id="rId4" Type="http://schemas.openxmlformats.org/officeDocument/2006/relationships/hyperlink" Target="https://www.youtube.com/watch?v=ad8paBOdO7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en.wikipedia.org/wiki/Australian_Govern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www.britannica.com/topic/Parliament" TargetMode="External"/><Relationship Id="rId3" Type="http://schemas.openxmlformats.org/officeDocument/2006/relationships/hyperlink" Target="https://www.britannica.com/dictionary/coalition" TargetMode="External"/><Relationship Id="rId7" Type="http://schemas.openxmlformats.org/officeDocument/2006/relationships/hyperlink" Target="https://www.britannica.com/topic/cabinet-governme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britannica.com/topic/chancellor" TargetMode="External"/><Relationship Id="rId5" Type="http://schemas.openxmlformats.org/officeDocument/2006/relationships/hyperlink" Target="https://www.britannica.com/topic/prime-minister" TargetMode="External"/><Relationship Id="rId4" Type="http://schemas.openxmlformats.org/officeDocument/2006/relationships/hyperlink" Target="https://www.britannica.com/topic/parliament-governmen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s://www.aph.gov.au/about_parliament/parliamentary_departments/parliamentary_library/parliamentary_handbook/current_ministry_lis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bookmundi.com/t/12-best-cities-to-visit-in-austral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ritannica.com/topic/nation-stat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en.wikipedia.org/wiki/Economy_of_Australia" TargetMode="External"/><Relationship Id="rId5" Type="http://schemas.openxmlformats.org/officeDocument/2006/relationships/hyperlink" Target="https://en.wikipedia.org/wiki/Service_sector" TargetMode="External"/><Relationship Id="rId4" Type="http://schemas.openxmlformats.org/officeDocument/2006/relationships/hyperlink" Target="https://www.britannica.com/event/World-War-I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a:latin typeface="Aharoni" pitchFamily="2" charset="-79"/>
                <a:cs typeface="Aharoni" pitchFamily="2" charset="-79"/>
              </a:rPr>
              <a:t>Australia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a:solidFill>
                  <a:srgbClr val="0070C0"/>
                </a:solidFill>
              </a:rPr>
              <a:t>Standard: </a:t>
            </a:r>
            <a:r>
              <a:rPr lang="en-US" sz="2400" dirty="0"/>
              <a:t>Economic Understandings </a:t>
            </a:r>
          </a:p>
          <a:p>
            <a:r>
              <a:rPr lang="en-US" sz="2400" dirty="0"/>
              <a:t>SS6E10 Analyze different economic systems. </a:t>
            </a:r>
          </a:p>
          <a:p>
            <a:endParaRPr lang="en-US" sz="2400" dirty="0"/>
          </a:p>
          <a:p>
            <a:r>
              <a:rPr lang="en-US" sz="2400" b="1" dirty="0">
                <a:solidFill>
                  <a:srgbClr val="0070C0"/>
                </a:solidFill>
              </a:rPr>
              <a:t>Learning Target: </a:t>
            </a:r>
            <a:r>
              <a:rPr lang="en-US" sz="2400" dirty="0"/>
              <a:t>I can describe the different economic systems in Australia.</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Cloze Notes (Brain Wrinkles)</a:t>
            </a:r>
            <a:endParaRPr lang="en-US" sz="2400" dirty="0"/>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Students will read Chapter 11 Section 4; Chapter Review; Students will prepare Study Guide </a:t>
            </a:r>
            <a:r>
              <a:rPr lang="en-US" sz="2400" dirty="0" err="1"/>
              <a:t>Powerpoint</a:t>
            </a:r>
            <a:r>
              <a:rPr lang="en-US" sz="2400" dirty="0"/>
              <a:t> for Australia Test; Students will work with partner on Australia Project</a:t>
            </a:r>
          </a:p>
          <a:p>
            <a:endParaRPr lang="en-US" sz="2400" dirty="0">
              <a:solidFill>
                <a:srgbClr val="0070C0"/>
              </a:solidFill>
            </a:endParaRPr>
          </a:p>
          <a:p>
            <a:r>
              <a:rPr lang="en-US" sz="2400" b="1" dirty="0">
                <a:solidFill>
                  <a:srgbClr val="0070C0"/>
                </a:solidFill>
              </a:rPr>
              <a:t>Closing:  </a:t>
            </a:r>
            <a:r>
              <a:rPr lang="en-US" sz="2400" dirty="0"/>
              <a:t>Think-Pair-Share</a:t>
            </a:r>
          </a:p>
          <a:p>
            <a:endParaRPr lang="en-US" sz="2400" dirty="0">
              <a:solidFill>
                <a:srgbClr val="0070C0"/>
              </a:solidFill>
            </a:endParaRPr>
          </a:p>
          <a:p>
            <a:r>
              <a:rPr lang="en-US" sz="2400" b="1" dirty="0">
                <a:solidFill>
                  <a:srgbClr val="0070C0"/>
                </a:solidFill>
              </a:rPr>
              <a:t>Reminders:</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a:latin typeface="Book Antiqua" pitchFamily="18" charset="0"/>
              </a:rPr>
              <a:t>Tuesday,  December 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786199"/>
          </a:xfrm>
          <a:prstGeom prst="rect">
            <a:avLst/>
          </a:prstGeom>
          <a:noFill/>
        </p:spPr>
        <p:txBody>
          <a:bodyPr wrap="square" rtlCol="0">
            <a:spAutoFit/>
          </a:bodyPr>
          <a:lstStyle/>
          <a:p>
            <a:r>
              <a:rPr lang="en-US" sz="2400" b="1" dirty="0">
                <a:solidFill>
                  <a:srgbClr val="0070C0"/>
                </a:solidFill>
              </a:rPr>
              <a:t>Standard: </a:t>
            </a:r>
            <a:r>
              <a:rPr lang="en-US" sz="2400" dirty="0"/>
              <a:t>Economic Understandings </a:t>
            </a:r>
          </a:p>
          <a:p>
            <a:r>
              <a:rPr lang="en-US" sz="2400" dirty="0"/>
              <a:t> </a:t>
            </a:r>
            <a:r>
              <a:rPr lang="en-US" sz="2000" b="1" dirty="0"/>
              <a:t>SS6E11 Give examples of how voluntary trade benefits buyers and sellers in Australia. </a:t>
            </a:r>
            <a:endParaRPr lang="en-US" sz="2000" dirty="0"/>
          </a:p>
          <a:p>
            <a:r>
              <a:rPr lang="en-US" sz="2000" b="1" dirty="0">
                <a:solidFill>
                  <a:srgbClr val="FF0000"/>
                </a:solidFill>
              </a:rPr>
              <a:t>a. Explain how specialization makes trade possible between countries. </a:t>
            </a:r>
          </a:p>
          <a:p>
            <a:endParaRPr lang="en-US" sz="2400" dirty="0"/>
          </a:p>
          <a:p>
            <a:r>
              <a:rPr lang="en-US" sz="2400" b="1" dirty="0">
                <a:solidFill>
                  <a:srgbClr val="0070C0"/>
                </a:solidFill>
              </a:rPr>
              <a:t>Learning Target: </a:t>
            </a:r>
            <a:r>
              <a:rPr lang="en-US" sz="2400" dirty="0"/>
              <a:t>I can explain how trade benefits buyers and sellers.</a:t>
            </a:r>
            <a:endParaRPr lang="en-US" sz="2400" dirty="0">
              <a:solidFill>
                <a:srgbClr val="0070C0"/>
              </a:solidFill>
            </a:endParaRPr>
          </a:p>
          <a:p>
            <a:r>
              <a:rPr lang="en-US" sz="2400" b="1" dirty="0">
                <a:solidFill>
                  <a:srgbClr val="0070C0"/>
                </a:solidFill>
              </a:rPr>
              <a:t>Warm-up</a:t>
            </a:r>
            <a:r>
              <a:rPr lang="en-US" sz="2400" dirty="0">
                <a:solidFill>
                  <a:srgbClr val="0070C0"/>
                </a:solidFill>
              </a:rPr>
              <a:t>: Cloze Notes (Brain Wrinkles)</a:t>
            </a:r>
            <a:endParaRPr lang="en-US" sz="2400" dirty="0"/>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Students will read Chapter 11 Section 4; Chapter Review; Students will prepare Study Guide </a:t>
            </a:r>
            <a:r>
              <a:rPr lang="en-US" sz="2400" dirty="0" err="1"/>
              <a:t>Powerpoint</a:t>
            </a:r>
            <a:r>
              <a:rPr lang="en-US" sz="2400" dirty="0"/>
              <a:t> for Australia Test; Students will work with partner on Australia Project</a:t>
            </a:r>
          </a:p>
          <a:p>
            <a:endParaRPr lang="en-US" sz="2400" dirty="0">
              <a:solidFill>
                <a:srgbClr val="0070C0"/>
              </a:solidFill>
            </a:endParaRPr>
          </a:p>
          <a:p>
            <a:r>
              <a:rPr lang="en-US" sz="2400" b="1" dirty="0">
                <a:solidFill>
                  <a:srgbClr val="0070C0"/>
                </a:solidFill>
              </a:rPr>
              <a:t>Closing:  </a:t>
            </a:r>
            <a:r>
              <a:rPr lang="en-US" sz="2400" dirty="0"/>
              <a:t>Summarize key concepts</a:t>
            </a:r>
          </a:p>
          <a:p>
            <a:endParaRPr lang="en-US" sz="2400" dirty="0">
              <a:solidFill>
                <a:srgbClr val="0070C0"/>
              </a:solidFill>
            </a:endParaRPr>
          </a:p>
          <a:p>
            <a:r>
              <a:rPr lang="en-US" sz="2400" b="1" dirty="0">
                <a:solidFill>
                  <a:srgbClr val="0070C0"/>
                </a:solidFill>
              </a:rPr>
              <a:t>Reminders:</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a:latin typeface="Book Antiqua" pitchFamily="18" charset="0"/>
              </a:rPr>
              <a:t>Wednesday,  December 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6278642"/>
          </a:xfrm>
          <a:prstGeom prst="rect">
            <a:avLst/>
          </a:prstGeom>
          <a:noFill/>
        </p:spPr>
        <p:txBody>
          <a:bodyPr wrap="square" rtlCol="0">
            <a:spAutoFit/>
          </a:bodyPr>
          <a:lstStyle/>
          <a:p>
            <a:r>
              <a:rPr lang="en-US" sz="2400" b="1" dirty="0">
                <a:solidFill>
                  <a:srgbClr val="0070C0"/>
                </a:solidFill>
              </a:rPr>
              <a:t>Standard: </a:t>
            </a:r>
            <a:r>
              <a:rPr lang="en-US" sz="2400" dirty="0"/>
              <a:t>Economic Understandings </a:t>
            </a:r>
          </a:p>
          <a:p>
            <a:r>
              <a:rPr lang="en-US" sz="2400" dirty="0"/>
              <a:t>SS6E12 Describe factors that influence economic growth and examine their presence or absence in Australia. </a:t>
            </a:r>
          </a:p>
          <a:p>
            <a:endParaRPr lang="en-US" sz="2400" dirty="0"/>
          </a:p>
          <a:p>
            <a:r>
              <a:rPr lang="en-US" sz="2400" b="1" dirty="0">
                <a:solidFill>
                  <a:srgbClr val="0070C0"/>
                </a:solidFill>
              </a:rPr>
              <a:t>Learning Target: </a:t>
            </a:r>
            <a:r>
              <a:rPr lang="en-US" sz="2400" dirty="0"/>
              <a:t>I can describe factors that influence economic growth.</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Cloze Notes (Brain Wrinkles)</a:t>
            </a:r>
            <a:endParaRPr lang="en-US" sz="2400" dirty="0"/>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Students will read Chapter 11 Section 4; Chapter Review; Students will prepare Study Guide </a:t>
            </a:r>
            <a:r>
              <a:rPr lang="en-US" sz="2400" dirty="0" err="1"/>
              <a:t>Powerpoint</a:t>
            </a:r>
            <a:r>
              <a:rPr lang="en-US" sz="2400" dirty="0"/>
              <a:t> of Australia Test; Students will work with partner on Australia Project</a:t>
            </a:r>
          </a:p>
          <a:p>
            <a:endParaRPr lang="en-US" sz="2400" dirty="0">
              <a:solidFill>
                <a:srgbClr val="0070C0"/>
              </a:solidFill>
            </a:endParaRPr>
          </a:p>
          <a:p>
            <a:r>
              <a:rPr lang="en-US" sz="2400" b="1" dirty="0">
                <a:solidFill>
                  <a:srgbClr val="0070C0"/>
                </a:solidFill>
              </a:rPr>
              <a:t>Closing:  </a:t>
            </a:r>
            <a:r>
              <a:rPr lang="en-US" sz="2400" dirty="0"/>
              <a:t>TOD</a:t>
            </a:r>
          </a:p>
          <a:p>
            <a:endParaRPr lang="en-US" sz="2400" dirty="0">
              <a:solidFill>
                <a:srgbClr val="0070C0"/>
              </a:solidFill>
            </a:endParaRPr>
          </a:p>
          <a:p>
            <a:r>
              <a:rPr lang="en-US" sz="2400" b="1" dirty="0">
                <a:solidFill>
                  <a:srgbClr val="0070C0"/>
                </a:solidFill>
              </a:rPr>
              <a:t>Reminders:</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a:latin typeface="Book Antiqua" pitchFamily="18" charset="0"/>
              </a:rPr>
              <a:t>Thursday,  December 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4062651"/>
          </a:xfrm>
          <a:prstGeom prst="rect">
            <a:avLst/>
          </a:prstGeom>
          <a:noFill/>
        </p:spPr>
        <p:txBody>
          <a:bodyPr wrap="square" rtlCol="0">
            <a:spAutoFit/>
          </a:bodyPr>
          <a:lstStyle/>
          <a:p>
            <a:r>
              <a:rPr lang="en-US" sz="2400" b="1" dirty="0">
                <a:solidFill>
                  <a:srgbClr val="0070C0"/>
                </a:solidFill>
              </a:rPr>
              <a:t>Standard</a:t>
            </a:r>
            <a:r>
              <a:rPr lang="en-US" sz="2400" b="1">
                <a:solidFill>
                  <a:srgbClr val="0070C0"/>
                </a:solidFill>
              </a:rPr>
              <a:t>: </a:t>
            </a:r>
            <a:endParaRPr lang="en-US" sz="2400" dirty="0"/>
          </a:p>
          <a:p>
            <a:endParaRPr lang="en-US" sz="2400" dirty="0"/>
          </a:p>
          <a:p>
            <a:r>
              <a:rPr lang="en-US" sz="2400" b="1" dirty="0">
                <a:solidFill>
                  <a:srgbClr val="0070C0"/>
                </a:solidFill>
              </a:rPr>
              <a:t>Learning Target: GRIT   Grade Recovery at TUTT</a:t>
            </a:r>
            <a:endParaRPr lang="en-US" sz="2400" dirty="0"/>
          </a:p>
          <a:p>
            <a:endParaRPr lang="en-US" sz="2400" dirty="0">
              <a:solidFill>
                <a:srgbClr val="0070C0"/>
              </a:solidFill>
            </a:endParaRPr>
          </a:p>
          <a:p>
            <a:r>
              <a:rPr lang="en-US" sz="2400" b="1" dirty="0">
                <a:solidFill>
                  <a:srgbClr val="0070C0"/>
                </a:solidFill>
              </a:rPr>
              <a:t>Warm-up</a:t>
            </a:r>
            <a:r>
              <a:rPr lang="en-US" sz="2400" dirty="0">
                <a:solidFill>
                  <a:srgbClr val="0070C0"/>
                </a:solidFill>
              </a:rPr>
              <a:t>: </a:t>
            </a:r>
            <a:endParaRPr lang="en-US" sz="2400" dirty="0"/>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Students will work on missing work and assignments</a:t>
            </a:r>
            <a:endParaRPr lang="en-US" sz="2400" dirty="0">
              <a:solidFill>
                <a:srgbClr val="0070C0"/>
              </a:solidFill>
            </a:endParaRPr>
          </a:p>
          <a:p>
            <a:r>
              <a:rPr lang="en-US" sz="2400" b="1" dirty="0">
                <a:solidFill>
                  <a:srgbClr val="0070C0"/>
                </a:solidFill>
              </a:rPr>
              <a:t>Closing:  </a:t>
            </a:r>
            <a:endParaRPr lang="en-US" sz="2400" dirty="0"/>
          </a:p>
          <a:p>
            <a:endParaRPr lang="en-US" sz="2400" dirty="0">
              <a:solidFill>
                <a:srgbClr val="0070C0"/>
              </a:solidFill>
            </a:endParaRPr>
          </a:p>
          <a:p>
            <a:r>
              <a:rPr lang="en-US" sz="2400" b="1" dirty="0">
                <a:solidFill>
                  <a:srgbClr val="0070C0"/>
                </a:solidFill>
              </a:rPr>
              <a:t>Reminders:</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a:latin typeface="Book Antiqua" pitchFamily="18" charset="0"/>
              </a:rPr>
              <a:t>Friday,  December 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e Australian parliament in Canberra. "/>
          <p:cNvPicPr>
            <a:picLocks noChangeAspect="1" noChangeArrowheads="1"/>
          </p:cNvPicPr>
          <p:nvPr/>
        </p:nvPicPr>
        <p:blipFill>
          <a:blip r:embed="rId3" cstate="print"/>
          <a:srcRect/>
          <a:stretch>
            <a:fillRect/>
          </a:stretch>
        </p:blipFill>
        <p:spPr bwMode="auto">
          <a:xfrm>
            <a:off x="3352800" y="304800"/>
            <a:ext cx="559561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533400" y="4648200"/>
            <a:ext cx="8610600" cy="1938992"/>
          </a:xfrm>
          <a:prstGeom prst="rect">
            <a:avLst/>
          </a:prstGeom>
        </p:spPr>
        <p:txBody>
          <a:bodyPr wrap="square">
            <a:spAutoFit/>
          </a:bodyPr>
          <a:lstStyle/>
          <a:p>
            <a:r>
              <a:rPr lang="en-US" sz="2000" dirty="0"/>
              <a:t>The Government of the Commonwealth of Australia is a federal democratic administrative authority of Australia. Australia’s system of government reflects both British and North American influences. Australia is governed by both the federal government and the state and territory governments. Queen Elizabeth II is Australia’s head of state under a constitutional monarchy. Australia is a member of the </a:t>
            </a:r>
            <a:r>
              <a:rPr lang="en-US" sz="2000" b="1" dirty="0">
                <a:hlinkClick r:id="rId4"/>
              </a:rPr>
              <a:t>Commonwealth</a:t>
            </a:r>
            <a:r>
              <a:rPr lang="en-US" sz="2000" dirty="0"/>
              <a:t>.</a:t>
            </a:r>
          </a:p>
        </p:txBody>
      </p:sp>
      <p:pic>
        <p:nvPicPr>
          <p:cNvPr id="70660" name="Picture 4" descr="https://encrypted-tbn0.gstatic.com/images?q=tbn:ANd9GcTFJ3GaHQXOQtxWMEjq0ijJqsaz8TXKjO8J1xWsdEr9WZ_Gt0zJisLQFf0JFr4&amp;s"/>
          <p:cNvPicPr>
            <a:picLocks noChangeAspect="1" noChangeArrowheads="1"/>
          </p:cNvPicPr>
          <p:nvPr/>
        </p:nvPicPr>
        <p:blipFill>
          <a:blip r:embed="rId5" cstate="print"/>
          <a:srcRect/>
          <a:stretch>
            <a:fillRect/>
          </a:stretch>
        </p:blipFill>
        <p:spPr bwMode="auto">
          <a:xfrm>
            <a:off x="304800" y="914400"/>
            <a:ext cx="2694214" cy="2095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Australian Actress Shareena Clanton raises her hand during a protest organized by Aboriginal rights activists on Australia Day in Melbourne, Australia on January 26, 2017.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2" name="Picture 4" descr="https://res-3.cloudinary.com/the-university-of-melbourne/image/fetch/s--IvAbjZII--/c_fill,f_jpg,q_70,w_435/https:/res-4.cloudinary.com/the-university-of-melbourne/image/upload/s--jlaPKhKo--/c_fill%2Cf_auto%2Ch_630%2Cq_75%2Cw_1200/v1/pursuit-uploads/229/1b9/4ef/2291b94ef9f360bfc32dc7688f955be29e98d50822f2fa5aa3d443a093de.jpg"/>
          <p:cNvPicPr>
            <a:picLocks noChangeAspect="1" noChangeArrowheads="1"/>
          </p:cNvPicPr>
          <p:nvPr/>
        </p:nvPicPr>
        <p:blipFill>
          <a:blip r:embed="rId3" cstate="print"/>
          <a:srcRect/>
          <a:stretch>
            <a:fillRect/>
          </a:stretch>
        </p:blipFill>
        <p:spPr bwMode="auto">
          <a:xfrm>
            <a:off x="304800" y="533400"/>
            <a:ext cx="4143375" cy="2171701"/>
          </a:xfrm>
          <a:prstGeom prst="rect">
            <a:avLst/>
          </a:prstGeom>
          <a:noFill/>
        </p:spPr>
      </p:pic>
      <p:pic>
        <p:nvPicPr>
          <p:cNvPr id="78854" name="Picture 6" descr="sign_the_un_declaration_20080126.jpg "/>
          <p:cNvPicPr>
            <a:picLocks noChangeAspect="1" noChangeArrowheads="1"/>
          </p:cNvPicPr>
          <p:nvPr/>
        </p:nvPicPr>
        <p:blipFill>
          <a:blip r:embed="rId4" cstate="print"/>
          <a:srcRect/>
          <a:stretch>
            <a:fillRect/>
          </a:stretch>
        </p:blipFill>
        <p:spPr bwMode="auto">
          <a:xfrm>
            <a:off x="228600" y="3200400"/>
            <a:ext cx="4495800" cy="3236977"/>
          </a:xfrm>
          <a:prstGeom prst="rect">
            <a:avLst/>
          </a:prstGeom>
          <a:noFill/>
        </p:spPr>
      </p:pic>
      <p:sp>
        <p:nvSpPr>
          <p:cNvPr id="5" name="Rectangle 4"/>
          <p:cNvSpPr/>
          <p:nvPr/>
        </p:nvSpPr>
        <p:spPr>
          <a:xfrm>
            <a:off x="4876800" y="1371600"/>
            <a:ext cx="3962400" cy="4524315"/>
          </a:xfrm>
          <a:prstGeom prst="rect">
            <a:avLst/>
          </a:prstGeom>
        </p:spPr>
        <p:txBody>
          <a:bodyPr wrap="square">
            <a:spAutoFit/>
          </a:bodyPr>
          <a:lstStyle/>
          <a:p>
            <a:r>
              <a:rPr lang="en-US" sz="2400" dirty="0"/>
              <a:t>On Friday 3 April 2009 the Australian Government signed the Declaration on Rights for Indigenous Peoples at last. However aborigines have accused the Government of continued racism and hypocrisy regarding treatment of aborigines Australia-wide and particularly with the Northern Territory intervention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572000" y="990600"/>
            <a:ext cx="4114800" cy="4114800"/>
          </a:xfrm>
          <a:prstGeom prst="rect">
            <a:avLst/>
          </a:prstGeom>
        </p:spPr>
      </p:pic>
      <p:sp>
        <p:nvSpPr>
          <p:cNvPr id="7" name="Rectangle 6"/>
          <p:cNvSpPr/>
          <p:nvPr/>
        </p:nvSpPr>
        <p:spPr>
          <a:xfrm>
            <a:off x="228600" y="1066800"/>
            <a:ext cx="3962400" cy="3508653"/>
          </a:xfrm>
          <a:prstGeom prst="rect">
            <a:avLst/>
          </a:prstGeom>
        </p:spPr>
        <p:txBody>
          <a:bodyPr wrap="square">
            <a:spAutoFit/>
          </a:bodyPr>
          <a:lstStyle/>
          <a:p>
            <a:r>
              <a:rPr lang="en-US" sz="3200" b="1" dirty="0"/>
              <a:t>SS6H4 </a:t>
            </a:r>
          </a:p>
          <a:p>
            <a:endParaRPr lang="en-US" sz="3200" b="1" dirty="0"/>
          </a:p>
          <a:p>
            <a:r>
              <a:rPr lang="en-US" sz="2800" b="1" dirty="0"/>
              <a:t>Explain the impact of English colonization on current Aboriginal basic rights, health, literacy, and language.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371600" y="990600"/>
            <a:ext cx="6086475" cy="44518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nation. Prior to the colonization 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Convicts</a:t>
            </a:r>
          </a:p>
          <a:p>
            <a:endParaRPr lang="en-US" sz="3200" b="1" dirty="0"/>
          </a:p>
          <a:p>
            <a:r>
              <a:rPr lang="en-US" dirty="0"/>
              <a:t>The Dutch first sighted Australia in 1606 before </a:t>
            </a:r>
            <a:r>
              <a:rPr lang="en-US" b="1" dirty="0"/>
              <a:t>Captain Cook </a:t>
            </a:r>
            <a:r>
              <a:rPr lang="en-US" dirty="0"/>
              <a:t>colonized 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a:t>SS6G11 Locate selected features of Australia. </a:t>
            </a:r>
          </a:p>
          <a:p>
            <a:endParaRPr lang="en-US" dirty="0"/>
          </a:p>
          <a:p>
            <a:r>
              <a:rPr lang="en-US" dirty="0"/>
              <a:t>a. Locate on a world and regional political-physical map: </a:t>
            </a:r>
          </a:p>
          <a:p>
            <a:r>
              <a:rPr lang="en-US" dirty="0"/>
              <a:t>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a:t>A</a:t>
            </a:r>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a:t>B</a:t>
            </a:r>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a:t>C</a:t>
            </a:r>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a:t>D</a:t>
            </a:r>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a:t>F</a:t>
            </a:r>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a:t>G</a:t>
            </a:r>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a:t>B</a:t>
            </a:r>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a:t>A</a:t>
            </a:r>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a:t>Western Australia</a:t>
            </a:r>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a:t>Land or water feature</a:t>
            </a:r>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a:t>Northern Territory</a:t>
            </a:r>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a:t>Southern Australia</a:t>
            </a:r>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a:t>Tasmania</a:t>
            </a:r>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a:t>Queensland</a:t>
            </a:r>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a:t>New South Wales</a:t>
            </a:r>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a:t>Victoria</a:t>
            </a:r>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Indian Ocean  (A)</a:t>
            </a:r>
          </a:p>
          <a:p>
            <a:r>
              <a:rPr lang="en-US" sz="1200" dirty="0"/>
              <a:t>Indian Ocean   (B)</a:t>
            </a:r>
          </a:p>
          <a:p>
            <a:r>
              <a:rPr lang="en-US" sz="1200" dirty="0"/>
              <a:t>Coral Sea  (C)</a:t>
            </a:r>
          </a:p>
          <a:p>
            <a:r>
              <a:rPr lang="en-US" sz="1200" dirty="0"/>
              <a:t>Great Barrier Reef  (D)</a:t>
            </a:r>
          </a:p>
          <a:p>
            <a:r>
              <a:rPr lang="en-US" sz="1200" dirty="0"/>
              <a:t>Great Dividing Range  (E)</a:t>
            </a:r>
          </a:p>
          <a:p>
            <a:r>
              <a:rPr lang="en-US" sz="1200" dirty="0"/>
              <a:t>Great Victoria Desert  (F)</a:t>
            </a:r>
          </a:p>
          <a:p>
            <a:r>
              <a:rPr lang="en-US" sz="1200" dirty="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304800"/>
            <a:ext cx="8763000" cy="6172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295400"/>
            <a:ext cx="6934200" cy="3416320"/>
          </a:xfrm>
          <a:prstGeom prst="rect">
            <a:avLst/>
          </a:prstGeom>
          <a:noFill/>
        </p:spPr>
        <p:txBody>
          <a:bodyPr wrap="square" rtlCol="0">
            <a:spAutoFit/>
          </a:bodyPr>
          <a:lstStyle/>
          <a:p>
            <a:r>
              <a:rPr lang="en-US" sz="7200" dirty="0">
                <a:solidFill>
                  <a:srgbClr val="002060"/>
                </a:solidFill>
              </a:rPr>
              <a:t>Parents can use this map to quiz your child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a:t>A</a:t>
            </a:r>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a:t>B</a:t>
            </a:r>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a:t>C</a:t>
            </a:r>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a:t>D</a:t>
            </a:r>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a:t>F</a:t>
            </a:r>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a:t>G</a:t>
            </a:r>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a:t>B</a:t>
            </a:r>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a:t>A</a:t>
            </a:r>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a:t>Western Australia</a:t>
            </a:r>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a:t>Land or water feature</a:t>
            </a:r>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a:t>Northern Territory</a:t>
            </a:r>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a:t>Southern Australia</a:t>
            </a:r>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a:t>Tasmania</a:t>
            </a:r>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a:t>Queensland</a:t>
            </a:r>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a:t>New South Wales</a:t>
            </a:r>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a:t>Victoria</a:t>
            </a:r>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572000" cy="1815882"/>
          </a:xfrm>
          <a:prstGeom prst="rect">
            <a:avLst/>
          </a:prstGeom>
        </p:spPr>
        <p:txBody>
          <a:bodyPr>
            <a:spAutoFit/>
          </a:bodyPr>
          <a:lstStyle/>
          <a:p>
            <a:pPr fontAlgn="base"/>
            <a:r>
              <a:rPr lang="en-US" sz="2800" b="1" dirty="0"/>
              <a:t>Only 58% of Indigenous Australians are registered to vote. We should be asking why</a:t>
            </a:r>
          </a:p>
        </p:txBody>
      </p:sp>
      <p:sp>
        <p:nvSpPr>
          <p:cNvPr id="80898" name="AutoShape 2" descr="You Can Have Your Say Australian Electoral Office poster, 198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188.jpg"/>
          <p:cNvPicPr>
            <a:picLocks noChangeAspect="1"/>
          </p:cNvPicPr>
          <p:nvPr/>
        </p:nvPicPr>
        <p:blipFill>
          <a:blip r:embed="rId3" cstate="print"/>
          <a:stretch>
            <a:fillRect/>
          </a:stretch>
        </p:blipFill>
        <p:spPr>
          <a:xfrm>
            <a:off x="1066800" y="2133600"/>
            <a:ext cx="2857500" cy="4162425"/>
          </a:xfrm>
          <a:prstGeom prst="rect">
            <a:avLst/>
          </a:prstGeom>
        </p:spPr>
      </p:pic>
      <p:sp>
        <p:nvSpPr>
          <p:cNvPr id="5" name="TextBox 4"/>
          <p:cNvSpPr txBox="1"/>
          <p:nvPr/>
        </p:nvSpPr>
        <p:spPr>
          <a:xfrm>
            <a:off x="5943600" y="609600"/>
            <a:ext cx="2667000" cy="369332"/>
          </a:xfrm>
          <a:prstGeom prst="rect">
            <a:avLst/>
          </a:prstGeom>
          <a:noFill/>
        </p:spPr>
        <p:txBody>
          <a:bodyPr wrap="square" rtlCol="0">
            <a:spAutoFit/>
          </a:bodyPr>
          <a:lstStyle/>
          <a:p>
            <a:r>
              <a:rPr lang="en-US" dirty="0">
                <a:hlinkClick r:id="rId4"/>
              </a:rPr>
              <a:t>Video Link-</a:t>
            </a:r>
            <a:endParaRPr lang="en-US" dirty="0"/>
          </a:p>
        </p:txBody>
      </p:sp>
      <p:sp>
        <p:nvSpPr>
          <p:cNvPr id="6" name="Rectangle 5"/>
          <p:cNvSpPr/>
          <p:nvPr/>
        </p:nvSpPr>
        <p:spPr>
          <a:xfrm>
            <a:off x="5029200" y="1295400"/>
            <a:ext cx="3886200" cy="923330"/>
          </a:xfrm>
          <a:prstGeom prst="rect">
            <a:avLst/>
          </a:prstGeom>
        </p:spPr>
        <p:txBody>
          <a:bodyPr wrap="square">
            <a:spAutoFit/>
          </a:bodyPr>
          <a:lstStyle/>
          <a:p>
            <a:r>
              <a:rPr lang="en-US" b="1" dirty="0"/>
              <a:t>What you need to know before casting a ballot | Federal Election | 9 News Australia</a:t>
            </a:r>
          </a:p>
        </p:txBody>
      </p:sp>
      <p:sp>
        <p:nvSpPr>
          <p:cNvPr id="80899"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0900"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5105400" y="5105400"/>
            <a:ext cx="3748088" cy="846386"/>
          </a:xfrm>
          <a:prstGeom prst="rect">
            <a:avLst/>
          </a:prstGeom>
          <a:solidFill>
            <a:srgbClr val="FFFFFF"/>
          </a:solid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DDDDDD"/>
                </a:solidFill>
                <a:effectLst/>
                <a:latin typeface="YouTube Noto"/>
                <a:cs typeface="Arial" pitchFamily="34" charset="0"/>
              </a:rPr>
              <a:t>4:55 / 23:32</a:t>
            </a:r>
            <a:endParaRPr kumimoji="0" lang="en-US" sz="800" b="0" i="0" u="none" strike="noStrike" cap="none" normalizeH="0" baseline="0" dirty="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YouTube Sans"/>
                <a:cs typeface="Arial" pitchFamily="34" charset="0"/>
              </a:rPr>
              <a:t>How the Australian Government Works | AUSPOL EXPLAINED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Box 9"/>
          <p:cNvSpPr txBox="1"/>
          <p:nvPr/>
        </p:nvSpPr>
        <p:spPr>
          <a:xfrm>
            <a:off x="5943600" y="5943600"/>
            <a:ext cx="2286000" cy="369332"/>
          </a:xfrm>
          <a:prstGeom prst="rect">
            <a:avLst/>
          </a:prstGeom>
          <a:noFill/>
        </p:spPr>
        <p:txBody>
          <a:bodyPr wrap="square" rtlCol="0">
            <a:spAutoFit/>
          </a:bodyPr>
          <a:lstStyle/>
          <a:p>
            <a:r>
              <a:rPr lang="en-US" dirty="0">
                <a:hlinkClick r:id="rId5"/>
              </a:rPr>
              <a:t>Link to Video</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248400"/>
            <a:ext cx="6553200" cy="369332"/>
          </a:xfrm>
          <a:prstGeom prst="rect">
            <a:avLst/>
          </a:prstGeom>
        </p:spPr>
        <p:txBody>
          <a:bodyPr wrap="square">
            <a:spAutoFit/>
          </a:bodyPr>
          <a:lstStyle/>
          <a:p>
            <a:r>
              <a:rPr lang="en-US" dirty="0"/>
              <a:t>https://en.wikipedia.org/wiki/Australian_Government</a:t>
            </a:r>
          </a:p>
        </p:txBody>
      </p:sp>
      <p:sp>
        <p:nvSpPr>
          <p:cNvPr id="82946" name="AutoShape 2" descr="The red Senate chamber. There are people sitting in seats which are arranged in a U-shape around a large central tabl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USPIC-20220292-1620531-2__FitMaxWzgwMCw4MDBd.jpg"/>
          <p:cNvPicPr>
            <a:picLocks noChangeAspect="1"/>
          </p:cNvPicPr>
          <p:nvPr/>
        </p:nvPicPr>
        <p:blipFill>
          <a:blip r:embed="rId3" cstate="print"/>
          <a:stretch>
            <a:fillRect/>
          </a:stretch>
        </p:blipFill>
        <p:spPr>
          <a:xfrm>
            <a:off x="838200" y="457200"/>
            <a:ext cx="6604000" cy="3962400"/>
          </a:xfrm>
          <a:prstGeom prst="rect">
            <a:avLst/>
          </a:prstGeom>
        </p:spPr>
      </p:pic>
      <p:sp>
        <p:nvSpPr>
          <p:cNvPr id="5" name="TextBox 4"/>
          <p:cNvSpPr txBox="1"/>
          <p:nvPr/>
        </p:nvSpPr>
        <p:spPr>
          <a:xfrm>
            <a:off x="2209800" y="4648200"/>
            <a:ext cx="5715000" cy="369332"/>
          </a:xfrm>
          <a:prstGeom prst="rect">
            <a:avLst/>
          </a:prstGeom>
          <a:noFill/>
        </p:spPr>
        <p:txBody>
          <a:bodyPr wrap="square" rtlCol="0">
            <a:spAutoFit/>
          </a:bodyPr>
          <a:lstStyle/>
          <a:p>
            <a:r>
              <a:rPr lang="en-US" dirty="0"/>
              <a:t>Read more about Australia Government</a:t>
            </a:r>
          </a:p>
        </p:txBody>
      </p:sp>
      <p:sp>
        <p:nvSpPr>
          <p:cNvPr id="6" name="TextBox 5"/>
          <p:cNvSpPr txBox="1"/>
          <p:nvPr/>
        </p:nvSpPr>
        <p:spPr>
          <a:xfrm>
            <a:off x="3429000" y="5257800"/>
            <a:ext cx="1676400" cy="369332"/>
          </a:xfrm>
          <a:prstGeom prst="rect">
            <a:avLst/>
          </a:prstGeom>
          <a:noFill/>
        </p:spPr>
        <p:txBody>
          <a:bodyPr wrap="square" rtlCol="0">
            <a:spAutoFit/>
          </a:bodyPr>
          <a:lstStyle/>
          <a:p>
            <a:r>
              <a:rPr lang="en-US" dirty="0">
                <a:hlinkClick r:id="rId4"/>
              </a:rPr>
              <a:t>Link to Article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838200"/>
            <a:ext cx="4572000" cy="4801314"/>
          </a:xfrm>
          <a:prstGeom prst="rect">
            <a:avLst/>
          </a:prstGeom>
        </p:spPr>
        <p:txBody>
          <a:bodyPr>
            <a:spAutoFit/>
          </a:bodyPr>
          <a:lstStyle/>
          <a:p>
            <a:r>
              <a:rPr lang="en-US" b="1" dirty="0"/>
              <a:t>parliamentary system</a:t>
            </a:r>
            <a:r>
              <a:rPr lang="en-US" dirty="0"/>
              <a:t>, democratic form of government in which the party (or a </a:t>
            </a:r>
            <a:r>
              <a:rPr lang="en-US" dirty="0">
                <a:hlinkClick r:id="rId3"/>
              </a:rPr>
              <a:t>coalition</a:t>
            </a:r>
            <a:r>
              <a:rPr lang="en-US" dirty="0"/>
              <a:t> of parties) with the greatest representation in the </a:t>
            </a:r>
            <a:r>
              <a:rPr lang="en-US" dirty="0">
                <a:hlinkClick r:id="rId4"/>
              </a:rPr>
              <a:t>parliament</a:t>
            </a:r>
            <a:r>
              <a:rPr lang="en-US" dirty="0"/>
              <a:t>(legislature) forms the government, its leader becoming </a:t>
            </a:r>
            <a:r>
              <a:rPr lang="en-US" dirty="0">
                <a:hlinkClick r:id="rId5"/>
              </a:rPr>
              <a:t>prime minister</a:t>
            </a:r>
            <a:r>
              <a:rPr lang="en-US" dirty="0"/>
              <a:t> </a:t>
            </a:r>
            <a:r>
              <a:rPr lang="en-US" dirty="0" err="1"/>
              <a:t>or</a:t>
            </a:r>
            <a:r>
              <a:rPr lang="en-US" dirty="0" err="1">
                <a:hlinkClick r:id="rId6"/>
              </a:rPr>
              <a:t>chancellor</a:t>
            </a:r>
            <a:r>
              <a:rPr lang="en-US" dirty="0"/>
              <a:t>. Executive functions are exercised by members of the parliament appointed by the prime minister to </a:t>
            </a:r>
            <a:r>
              <a:rPr lang="en-US" dirty="0" err="1"/>
              <a:t>the</a:t>
            </a:r>
            <a:r>
              <a:rPr lang="en-US" dirty="0" err="1">
                <a:hlinkClick r:id="rId7"/>
              </a:rPr>
              <a:t>cabinet</a:t>
            </a:r>
            <a:r>
              <a:rPr lang="en-US" dirty="0"/>
              <a:t>. The parties in the minority serve in opposition to the majority and have the duty to challenge it regularly. Prime ministers may be removed from power whenever they lose the confidence of a majority of the ruling party or of the parliament. The parliamentary system originated in </a:t>
            </a:r>
            <a:r>
              <a:rPr lang="en-US" dirty="0">
                <a:hlinkClick r:id="rId8"/>
              </a:rPr>
              <a:t>Britain</a:t>
            </a:r>
            <a:r>
              <a:rPr lang="en-US" dirty="0"/>
              <a:t> (</a:t>
            </a:r>
            <a:r>
              <a:rPr lang="en-US" i="1" dirty="0"/>
              <a:t>see</a:t>
            </a:r>
            <a:r>
              <a:rPr lang="en-US" dirty="0"/>
              <a:t> </a:t>
            </a:r>
            <a:r>
              <a:rPr lang="en-US" dirty="0">
                <a:hlinkClick r:id="rId8"/>
              </a:rPr>
              <a:t>Parliament</a:t>
            </a:r>
            <a:r>
              <a:rPr lang="en-US" dirty="0"/>
              <a:t>) and was adopted in several of its former colonies.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a:t>Australia’s first people—known as Aboriginal Australians—have lived on the continent for over 50,000 years. Today, there are </a:t>
            </a:r>
            <a:r>
              <a:rPr lang="en-US" sz="2400" dirty="0">
                <a:hlinkClick r:id="rId3"/>
              </a:rPr>
              <a:t>250 distinct language groups</a:t>
            </a:r>
            <a:r>
              <a:rPr lang="en-US" sz="2400" dirty="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ww.animalspot.net/wp-content/uploads/2019/08/Australian-Animals-Imag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ustralian-Animals-Images.jpg"/>
          <p:cNvPicPr>
            <a:picLocks noChangeAspect="1"/>
          </p:cNvPicPr>
          <p:nvPr/>
        </p:nvPicPr>
        <p:blipFill>
          <a:blip r:embed="rId3" cstate="print"/>
          <a:stretch>
            <a:fillRect/>
          </a:stretch>
        </p:blipFill>
        <p:spPr>
          <a:xfrm>
            <a:off x="285750" y="176212"/>
            <a:ext cx="8572500" cy="6505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0" y="0"/>
            <a:ext cx="2134752" cy="369332"/>
          </a:xfrm>
          <a:prstGeom prst="rect">
            <a:avLst/>
          </a:prstGeom>
        </p:spPr>
        <p:txBody>
          <a:bodyPr wrap="none">
            <a:spAutoFit/>
          </a:bodyPr>
          <a:lstStyle/>
          <a:p>
            <a:r>
              <a:rPr lang="en-US" b="1" dirty="0"/>
              <a:t>Current Ministry List</a:t>
            </a:r>
          </a:p>
        </p:txBody>
      </p:sp>
      <p:sp>
        <p:nvSpPr>
          <p:cNvPr id="3" name="TextBox 2"/>
          <p:cNvSpPr txBox="1"/>
          <p:nvPr/>
        </p:nvSpPr>
        <p:spPr>
          <a:xfrm>
            <a:off x="5257800" y="457200"/>
            <a:ext cx="2819400" cy="369332"/>
          </a:xfrm>
          <a:prstGeom prst="rect">
            <a:avLst/>
          </a:prstGeom>
          <a:noFill/>
        </p:spPr>
        <p:txBody>
          <a:bodyPr wrap="square" rtlCol="0">
            <a:spAutoFit/>
          </a:bodyPr>
          <a:lstStyle/>
          <a:p>
            <a:r>
              <a:rPr lang="en-US" dirty="0">
                <a:hlinkClick r:id="rId3"/>
              </a:rPr>
              <a:t>Link to Ministry List</a:t>
            </a:r>
            <a:endParaRPr lang="en-US" dirty="0"/>
          </a:p>
        </p:txBody>
      </p:sp>
      <p:sp>
        <p:nvSpPr>
          <p:cNvPr id="84994" name="AutoShape 2" descr="New Australian government ministry sworn 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4996" name="Picture 4" descr="https://encrypted-tbn0.gstatic.com/images?q=tbn:ANd9GcQq3t7lQA0tO9ZtPYmhtSM1CH5znyQkLKrzj0pEGnI8EtfBA-L836-qZQiBchQ&amp;s"/>
          <p:cNvPicPr>
            <a:picLocks noChangeAspect="1" noChangeArrowheads="1"/>
          </p:cNvPicPr>
          <p:nvPr/>
        </p:nvPicPr>
        <p:blipFill>
          <a:blip r:embed="rId4" cstate="print"/>
          <a:srcRect/>
          <a:stretch>
            <a:fillRect/>
          </a:stretch>
        </p:blipFill>
        <p:spPr bwMode="auto">
          <a:xfrm>
            <a:off x="5410200" y="1143000"/>
            <a:ext cx="3197225" cy="1795974"/>
          </a:xfrm>
          <a:prstGeom prst="rect">
            <a:avLst/>
          </a:prstGeom>
          <a:noFill/>
        </p:spPr>
      </p:pic>
      <p:pic>
        <p:nvPicPr>
          <p:cNvPr id="84998" name="Picture 6" descr="https://encrypted-tbn0.gstatic.com/images?q=tbn:ANd9GcTREvWNSJ9ZnITm0c5brvg62XiTZYZo1lSCbwG8GxDzNUKeat-Ci3bhv6bf_LE&amp;s"/>
          <p:cNvPicPr>
            <a:picLocks noChangeAspect="1" noChangeArrowheads="1"/>
          </p:cNvPicPr>
          <p:nvPr/>
        </p:nvPicPr>
        <p:blipFill>
          <a:blip r:embed="rId5" cstate="print"/>
          <a:srcRect/>
          <a:stretch>
            <a:fillRect/>
          </a:stretch>
        </p:blipFill>
        <p:spPr bwMode="auto">
          <a:xfrm>
            <a:off x="685800" y="304800"/>
            <a:ext cx="2674142" cy="1782763"/>
          </a:xfrm>
          <a:prstGeom prst="rect">
            <a:avLst/>
          </a:prstGeom>
          <a:noFill/>
        </p:spPr>
      </p:pic>
      <p:pic>
        <p:nvPicPr>
          <p:cNvPr id="85000" name="Picture 8" descr="https://encrypted-tbn0.gstatic.com/images?q=tbn:ANd9GcSo3MKGWWGh29fIDmkcqSZazcnWIouieySJQXTWzF-icrhiml78RXgOYTLfsA&amp;s"/>
          <p:cNvPicPr>
            <a:picLocks noChangeAspect="1" noChangeArrowheads="1"/>
          </p:cNvPicPr>
          <p:nvPr/>
        </p:nvPicPr>
        <p:blipFill>
          <a:blip r:embed="rId6" cstate="print"/>
          <a:srcRect/>
          <a:stretch>
            <a:fillRect/>
          </a:stretch>
        </p:blipFill>
        <p:spPr bwMode="auto">
          <a:xfrm>
            <a:off x="1219200" y="2438400"/>
            <a:ext cx="1978025" cy="419581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a:t>Uluru/Ayers Rock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a:t>Western Australia Iron Ore (WAIO) is an integrated system of four processing hubs and five mines connected by more than 1,000 </a:t>
            </a:r>
            <a:r>
              <a:rPr lang="en-US" sz="2800" dirty="0" err="1"/>
              <a:t>kilometres</a:t>
            </a:r>
            <a:r>
              <a:rPr lang="en-US" sz="2800" dirty="0"/>
              <a:t> of rail infrastructure and port facilities in the Pilbara region of northern Western Australia</a:t>
            </a:r>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a:t>Climate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a:t>Australia </a:t>
            </a:r>
          </a:p>
          <a:p>
            <a:r>
              <a:rPr lang="en-US" sz="1600" b="1" u="sng" dirty="0"/>
              <a:t>Historical Understandings </a:t>
            </a:r>
          </a:p>
          <a:p>
            <a:endParaRPr lang="en-US" sz="1600" b="1" dirty="0"/>
          </a:p>
          <a:p>
            <a:r>
              <a:rPr lang="en-US" sz="1600" b="1" dirty="0">
                <a:solidFill>
                  <a:srgbClr val="FF0000"/>
                </a:solidFill>
              </a:rPr>
              <a:t>SS6H4 Explain the impact of English colonization on current Aboriginal basic rights, health, literacy, and language. </a:t>
            </a:r>
          </a:p>
          <a:p>
            <a:endParaRPr lang="en-US" sz="1600" b="1" dirty="0"/>
          </a:p>
          <a:p>
            <a:r>
              <a:rPr lang="en-US" sz="1600" b="1" u="sng" dirty="0"/>
              <a:t>Geographic Understandings </a:t>
            </a:r>
          </a:p>
          <a:p>
            <a:r>
              <a:rPr lang="en-US" sz="1600" b="1" dirty="0"/>
              <a:t>SS6G11 Locate selected features of Australia. </a:t>
            </a:r>
          </a:p>
          <a:p>
            <a:endParaRPr lang="en-US" sz="1600" dirty="0"/>
          </a:p>
          <a:p>
            <a:r>
              <a:rPr lang="en-US" sz="1600" dirty="0">
                <a:solidFill>
                  <a:srgbClr val="FF0000"/>
                </a:solidFill>
              </a:rPr>
              <a:t>a. Locate on a world and regional political-physical map: the Great Barrier Reef, Coral Sea, Uluru/Ayers Rock, Indian and Pacific Oceans, Great Dividing Range, and Great Victoria Desert. </a:t>
            </a:r>
          </a:p>
          <a:p>
            <a:endParaRPr lang="en-US" sz="1600" dirty="0"/>
          </a:p>
          <a:p>
            <a:r>
              <a:rPr lang="en-US" sz="1600" b="1" dirty="0"/>
              <a:t>SS6G12 Explain the impact of location, climate, distribution of natural resources, and population distribution on Australia. </a:t>
            </a:r>
          </a:p>
          <a:p>
            <a:endParaRPr lang="en-US" sz="1600" dirty="0"/>
          </a:p>
          <a:p>
            <a:r>
              <a:rPr lang="en-US" sz="1600" dirty="0">
                <a:solidFill>
                  <a:srgbClr val="FF0000"/>
                </a:solidFill>
              </a:rPr>
              <a:t>a. Describe how Australia’s location, climate, and natural resources impact trade and affect where people live. </a:t>
            </a:r>
          </a:p>
          <a:p>
            <a:endParaRPr lang="en-US" sz="1600" dirty="0"/>
          </a:p>
          <a:p>
            <a:r>
              <a:rPr lang="en-US" sz="1600" b="1" u="sng" dirty="0"/>
              <a:t>Government/Civic Understandings </a:t>
            </a:r>
          </a:p>
          <a:p>
            <a:r>
              <a:rPr lang="en-US" sz="1600" b="1" dirty="0"/>
              <a:t>SS6CG4 Explain forms of citizen participation in government. </a:t>
            </a:r>
          </a:p>
          <a:p>
            <a:endParaRPr lang="en-US" sz="1600" dirty="0"/>
          </a:p>
          <a:p>
            <a:r>
              <a:rPr lang="en-US" sz="1600" dirty="0">
                <a:solidFill>
                  <a:srgbClr val="FF0000"/>
                </a:solidFill>
              </a:rPr>
              <a:t>a. Explain citizen participation in democratic governments [i.e. the role of citizens in choosing the leaders of Australia (parliamentary democracy)]. </a:t>
            </a:r>
          </a:p>
          <a:p>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encrypted-tbn0.gstatic.com/images?q=tbn:ANd9GcRBfYE1YLHnne8hS6OpKWlZUnFNAxCIMIegQtNpvmTc4RMueKXWODJctWs-Sg&amp;s"/>
          <p:cNvPicPr>
            <a:picLocks noChangeAspect="1" noChangeArrowheads="1"/>
          </p:cNvPicPr>
          <p:nvPr/>
        </p:nvPicPr>
        <p:blipFill>
          <a:blip r:embed="rId3" cstate="print"/>
          <a:srcRect/>
          <a:stretch>
            <a:fillRect/>
          </a:stretch>
        </p:blipFill>
        <p:spPr bwMode="auto">
          <a:xfrm>
            <a:off x="381000" y="4914017"/>
            <a:ext cx="2971800" cy="1669346"/>
          </a:xfrm>
          <a:prstGeom prst="rect">
            <a:avLst/>
          </a:prstGeom>
          <a:noFill/>
        </p:spPr>
      </p:pic>
      <p:pic>
        <p:nvPicPr>
          <p:cNvPr id="95236" name="Picture 4" descr="https://encrypted-tbn0.gstatic.com/images?q=tbn:ANd9GcTDzHn_rM3oAIoW3IhTo-5gq3-V1J7VbmQtytndczI_ekWt7oqJtswqwFnWoQ&amp;s"/>
          <p:cNvPicPr>
            <a:picLocks noChangeAspect="1" noChangeArrowheads="1"/>
          </p:cNvPicPr>
          <p:nvPr/>
        </p:nvPicPr>
        <p:blipFill>
          <a:blip r:embed="rId4" cstate="print"/>
          <a:srcRect r="49516"/>
          <a:stretch>
            <a:fillRect/>
          </a:stretch>
        </p:blipFill>
        <p:spPr bwMode="auto">
          <a:xfrm>
            <a:off x="4114800" y="5181600"/>
            <a:ext cx="1219200" cy="1460931"/>
          </a:xfrm>
          <a:prstGeom prst="rect">
            <a:avLst/>
          </a:prstGeom>
          <a:noFill/>
        </p:spPr>
      </p:pic>
      <p:pic>
        <p:nvPicPr>
          <p:cNvPr id="95238" name="Picture 6" descr="https://encrypted-tbn0.gstatic.com/images?q=tbn:ANd9GcQc3vQa0byZxHa83FdxpMF7EfwlcgKsHsiH2OX96FWoflY-RbKc7yPzRs4XNt8&amp;s"/>
          <p:cNvPicPr>
            <a:picLocks noChangeAspect="1" noChangeArrowheads="1"/>
          </p:cNvPicPr>
          <p:nvPr/>
        </p:nvPicPr>
        <p:blipFill>
          <a:blip r:embed="rId5" cstate="print"/>
          <a:srcRect/>
          <a:stretch>
            <a:fillRect/>
          </a:stretch>
        </p:blipFill>
        <p:spPr bwMode="auto">
          <a:xfrm>
            <a:off x="6019800" y="4800600"/>
            <a:ext cx="2811101" cy="1752600"/>
          </a:xfrm>
          <a:prstGeom prst="rect">
            <a:avLst/>
          </a:prstGeom>
          <a:noFill/>
        </p:spPr>
      </p:pic>
      <p:pic>
        <p:nvPicPr>
          <p:cNvPr id="95240" name="Picture 8" descr="Sydney is one of the best cities to visit in Australia."/>
          <p:cNvPicPr>
            <a:picLocks noChangeAspect="1" noChangeArrowheads="1"/>
          </p:cNvPicPr>
          <p:nvPr/>
        </p:nvPicPr>
        <p:blipFill>
          <a:blip r:embed="rId6" cstate="print"/>
          <a:srcRect/>
          <a:stretch>
            <a:fillRect/>
          </a:stretch>
        </p:blipFill>
        <p:spPr bwMode="auto">
          <a:xfrm>
            <a:off x="1066800" y="914400"/>
            <a:ext cx="6661437" cy="3733800"/>
          </a:xfrm>
          <a:prstGeom prst="rect">
            <a:avLst/>
          </a:prstGeom>
          <a:noFill/>
        </p:spPr>
      </p:pic>
      <p:sp>
        <p:nvSpPr>
          <p:cNvPr id="6" name="TextBox 5"/>
          <p:cNvSpPr txBox="1"/>
          <p:nvPr/>
        </p:nvSpPr>
        <p:spPr>
          <a:xfrm>
            <a:off x="1295400" y="152400"/>
            <a:ext cx="6248400" cy="646331"/>
          </a:xfrm>
          <a:prstGeom prst="rect">
            <a:avLst/>
          </a:prstGeom>
          <a:noFill/>
        </p:spPr>
        <p:txBody>
          <a:bodyPr wrap="square" rtlCol="0">
            <a:spAutoFit/>
          </a:bodyPr>
          <a:lstStyle/>
          <a:p>
            <a:r>
              <a:rPr lang="en-US" sz="3600" dirty="0">
                <a:hlinkClick r:id="rId7"/>
              </a:rPr>
              <a:t>Link to 12 Best Cities in Australia</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a:t>Economic Understandings </a:t>
            </a:r>
          </a:p>
          <a:p>
            <a:r>
              <a:rPr lang="en-US" sz="1100" b="1" dirty="0"/>
              <a:t>SS6E10 Analyze different economic systems. </a:t>
            </a:r>
          </a:p>
          <a:p>
            <a:endParaRPr lang="en-US" sz="1100" dirty="0"/>
          </a:p>
          <a:p>
            <a:r>
              <a:rPr lang="en-US" sz="1100" dirty="0"/>
              <a:t>a. Compare how traditional, command, and market economies answer the economic questions of 1-what to produce, 2-how to produce, and 3-for whom to produce. </a:t>
            </a:r>
          </a:p>
          <a:p>
            <a:endParaRPr lang="en-US" sz="1100" dirty="0"/>
          </a:p>
          <a:p>
            <a:r>
              <a:rPr lang="en-US" sz="1100" dirty="0"/>
              <a:t>b. Explain that countries have a mixed economic system located on a continuum between pure market and pure command. </a:t>
            </a:r>
          </a:p>
          <a:p>
            <a:endParaRPr lang="en-US" sz="1100" dirty="0"/>
          </a:p>
          <a:p>
            <a:r>
              <a:rPr lang="en-US" sz="1100" dirty="0">
                <a:solidFill>
                  <a:srgbClr val="FF0000"/>
                </a:solidFill>
              </a:rPr>
              <a:t>c. Describe the economic system used in Australia. </a:t>
            </a:r>
          </a:p>
          <a:p>
            <a:endParaRPr lang="en-US" sz="1100" dirty="0"/>
          </a:p>
          <a:p>
            <a:r>
              <a:rPr lang="en-US" sz="1100" b="1" dirty="0"/>
              <a:t>SS6E11 Give examples of how voluntary trade benefits buyers and sellers in Australia. </a:t>
            </a:r>
          </a:p>
          <a:p>
            <a:endParaRPr lang="en-US" sz="1100" dirty="0"/>
          </a:p>
          <a:p>
            <a:r>
              <a:rPr lang="en-US" sz="1100" dirty="0">
                <a:solidFill>
                  <a:srgbClr val="FF0000"/>
                </a:solidFill>
              </a:rPr>
              <a:t>a. Explain how specialization makes trade possible between countries. </a:t>
            </a:r>
          </a:p>
          <a:p>
            <a:endParaRPr lang="en-US" sz="1100" dirty="0"/>
          </a:p>
          <a:p>
            <a:r>
              <a:rPr lang="en-US" sz="1100" dirty="0"/>
              <a:t>b. Compare and contrast different types of trade barriers, such as tariffs, quotas, and embargoes. </a:t>
            </a:r>
          </a:p>
          <a:p>
            <a:endParaRPr lang="en-US" sz="1100" dirty="0"/>
          </a:p>
          <a:p>
            <a:r>
              <a:rPr lang="en-US" sz="1100" dirty="0"/>
              <a:t>c. Explain why international trade requires a system for exchanging currency between nations. </a:t>
            </a:r>
          </a:p>
          <a:p>
            <a:endParaRPr lang="en-US" sz="1100" dirty="0"/>
          </a:p>
          <a:p>
            <a:r>
              <a:rPr lang="en-US" sz="1100" b="1" dirty="0"/>
              <a:t>SS6E12 Describe factors that influence economic growth and examine their presence or absence in Australia. </a:t>
            </a:r>
          </a:p>
          <a:p>
            <a:endParaRPr lang="en-US" sz="1100" dirty="0"/>
          </a:p>
          <a:p>
            <a:r>
              <a:rPr lang="en-US" sz="1100" dirty="0"/>
              <a:t>a. Evaluate how literacy rates affect the standard of living. </a:t>
            </a:r>
          </a:p>
          <a:p>
            <a:endParaRPr lang="en-US" sz="1100" dirty="0"/>
          </a:p>
          <a:p>
            <a:r>
              <a:rPr lang="en-US" sz="1100" dirty="0">
                <a:solidFill>
                  <a:srgbClr val="FF0000"/>
                </a:solidFill>
              </a:rPr>
              <a:t>b. Explain the relationship between investment in human capital (education and training) and gross domestic product (GDP per capita). </a:t>
            </a:r>
          </a:p>
          <a:p>
            <a:endParaRPr lang="en-US" sz="1100" dirty="0">
              <a:solidFill>
                <a:srgbClr val="FF0000"/>
              </a:solidFill>
            </a:endParaRPr>
          </a:p>
          <a:p>
            <a:r>
              <a:rPr lang="en-US" sz="1100" dirty="0">
                <a:solidFill>
                  <a:srgbClr val="FF0000"/>
                </a:solidFill>
              </a:rPr>
              <a:t>c. Explain the relationship between investment in capital goods (factories, machinery, and technology) and gross domestic product (GDP per capita). </a:t>
            </a:r>
          </a:p>
          <a:p>
            <a:endParaRPr lang="en-US" sz="1100" dirty="0"/>
          </a:p>
          <a:p>
            <a:r>
              <a:rPr lang="en-US" sz="1100" dirty="0"/>
              <a:t>d. Describe the role of natural resources in a country’s economy. </a:t>
            </a:r>
          </a:p>
          <a:p>
            <a:endParaRPr lang="en-US" sz="1100" dirty="0"/>
          </a:p>
          <a:p>
            <a:r>
              <a:rPr lang="en-US" sz="1100" dirty="0"/>
              <a:t>e. Describe the role of entrepreneurship. </a:t>
            </a:r>
          </a:p>
          <a:p>
            <a:endParaRPr lang="en-US" sz="1100" dirty="0"/>
          </a:p>
          <a:p>
            <a:r>
              <a:rPr lang="en-US" sz="1100" b="1" dirty="0"/>
              <a:t>SS6E13 Understand that a basic principle of effective personal money management is to live within one’s income. </a:t>
            </a:r>
          </a:p>
          <a:p>
            <a:endParaRPr lang="en-US" sz="1100" dirty="0"/>
          </a:p>
          <a:p>
            <a:r>
              <a:rPr lang="en-US" sz="1100" dirty="0"/>
              <a:t>a. Understand that income is received from work and is limited. </a:t>
            </a:r>
          </a:p>
          <a:p>
            <a:endParaRPr lang="en-US" sz="1100" dirty="0"/>
          </a:p>
          <a:p>
            <a:r>
              <a:rPr lang="en-US" sz="1100" dirty="0"/>
              <a:t>b. Understand that a budget is a tool to plan the spending and saving of income. </a:t>
            </a:r>
          </a:p>
          <a:p>
            <a:endParaRPr lang="en-US" sz="1100" dirty="0"/>
          </a:p>
          <a:p>
            <a:r>
              <a:rPr lang="en-US" sz="1100" dirty="0"/>
              <a:t>c. Understand the reasons and benefits of saving. </a:t>
            </a:r>
          </a:p>
          <a:p>
            <a:endParaRPr lang="en-US" sz="1100" dirty="0"/>
          </a:p>
          <a:p>
            <a:r>
              <a:rPr lang="en-US" sz="1100" dirty="0"/>
              <a:t>d. Understand the uses and costs of credit.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3048000" y="3276600"/>
            <a:ext cx="3200400" cy="3200400"/>
          </a:xfrm>
          <a:prstGeom prst="rect">
            <a:avLst/>
          </a:prstGeom>
        </p:spPr>
      </p:pic>
      <p:sp>
        <p:nvSpPr>
          <p:cNvPr id="8" name="TextBox 7"/>
          <p:cNvSpPr txBox="1"/>
          <p:nvPr/>
        </p:nvSpPr>
        <p:spPr>
          <a:xfrm>
            <a:off x="1917700" y="15875"/>
            <a:ext cx="7162800" cy="923330"/>
          </a:xfrm>
          <a:prstGeom prst="rect">
            <a:avLst/>
          </a:prstGeom>
          <a:noFill/>
        </p:spPr>
        <p:txBody>
          <a:bodyPr wrap="square" rtlCol="0">
            <a:spAutoFit/>
          </a:bodyPr>
          <a:lstStyle/>
          <a:p>
            <a:r>
              <a:rPr lang="en-US" sz="5400" dirty="0">
                <a:solidFill>
                  <a:srgbClr val="00B0F0"/>
                </a:solidFill>
                <a:latin typeface="BATAVIA" pitchFamily="2" charset="2"/>
              </a:rPr>
              <a:t>December 12-19</a:t>
            </a:r>
          </a:p>
        </p:txBody>
      </p:sp>
      <p:sp>
        <p:nvSpPr>
          <p:cNvPr id="9" name="Rectangle 8"/>
          <p:cNvSpPr/>
          <p:nvPr/>
        </p:nvSpPr>
        <p:spPr>
          <a:xfrm>
            <a:off x="3505200" y="2362200"/>
            <a:ext cx="2590800" cy="523220"/>
          </a:xfrm>
          <a:prstGeom prst="rect">
            <a:avLst/>
          </a:prstGeom>
        </p:spPr>
        <p:txBody>
          <a:bodyPr wrap="square">
            <a:spAutoFit/>
          </a:bodyPr>
          <a:lstStyle/>
          <a:p>
            <a:r>
              <a:rPr lang="en-US" sz="2800" b="1" dirty="0"/>
              <a:t>SS6E10,11,12 </a:t>
            </a:r>
          </a:p>
        </p:txBody>
      </p:sp>
      <p:sp>
        <p:nvSpPr>
          <p:cNvPr id="10" name="Rectangle 9"/>
          <p:cNvSpPr/>
          <p:nvPr/>
        </p:nvSpPr>
        <p:spPr>
          <a:xfrm>
            <a:off x="990600" y="1524000"/>
            <a:ext cx="7391400" cy="830997"/>
          </a:xfrm>
          <a:prstGeom prst="rect">
            <a:avLst/>
          </a:prstGeom>
        </p:spPr>
        <p:txBody>
          <a:bodyPr wrap="square">
            <a:spAutoFit/>
          </a:bodyPr>
          <a:lstStyle/>
          <a:p>
            <a:r>
              <a:rPr lang="en-US" sz="4800" b="1" dirty="0"/>
              <a:t>Economic Understandings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458200" cy="7017306"/>
          </a:xfrm>
          <a:prstGeom prst="rect">
            <a:avLst/>
          </a:prstGeom>
        </p:spPr>
        <p:txBody>
          <a:bodyPr wrap="square">
            <a:spAutoFit/>
          </a:bodyPr>
          <a:lstStyle/>
          <a:p>
            <a:r>
              <a:rPr lang="en-US" b="1" dirty="0"/>
              <a:t>Economic Understandings </a:t>
            </a:r>
          </a:p>
          <a:p>
            <a:r>
              <a:rPr lang="en-US" b="1" dirty="0"/>
              <a:t>SS6E10 Analyze different economic systems. </a:t>
            </a:r>
          </a:p>
          <a:p>
            <a:endParaRPr lang="en-US" dirty="0"/>
          </a:p>
          <a:p>
            <a:r>
              <a:rPr lang="en-US" sz="2000" b="1" dirty="0">
                <a:solidFill>
                  <a:srgbClr val="FF0000"/>
                </a:solidFill>
              </a:rPr>
              <a:t>c. Describe the economic system used in Australia. </a:t>
            </a:r>
          </a:p>
          <a:p>
            <a:endParaRPr lang="en-US" dirty="0"/>
          </a:p>
          <a:p>
            <a:r>
              <a:rPr lang="en-US" b="1" dirty="0"/>
              <a:t>SS6E11 Give examples of how voluntary trade benefits buyers and sellers in Australia. </a:t>
            </a:r>
          </a:p>
          <a:p>
            <a:endParaRPr lang="en-US" dirty="0"/>
          </a:p>
          <a:p>
            <a:r>
              <a:rPr lang="en-US" sz="2000" b="1" dirty="0">
                <a:solidFill>
                  <a:srgbClr val="FF0000"/>
                </a:solidFill>
              </a:rPr>
              <a:t>a. Explain how specialization makes trade possible between countries. </a:t>
            </a:r>
          </a:p>
          <a:p>
            <a:endParaRPr lang="en-US" dirty="0"/>
          </a:p>
          <a:p>
            <a:r>
              <a:rPr lang="en-US" b="1" dirty="0"/>
              <a:t>SS6E12 Describe factors that influence economic growth and examine their presence or absence in Australia. </a:t>
            </a:r>
          </a:p>
          <a:p>
            <a:endParaRPr lang="en-US" dirty="0"/>
          </a:p>
          <a:p>
            <a:r>
              <a:rPr lang="en-US" dirty="0"/>
              <a:t>a. Evaluate how literacy rates affect the standard of living. </a:t>
            </a:r>
          </a:p>
          <a:p>
            <a:endParaRPr lang="en-US" dirty="0"/>
          </a:p>
          <a:p>
            <a:r>
              <a:rPr lang="en-US" sz="2000" b="1" dirty="0">
                <a:solidFill>
                  <a:srgbClr val="FF0000"/>
                </a:solidFill>
              </a:rPr>
              <a:t>b. Explain the relationship between investment in human capital (education and training) and gross domestic product (GDP per capita). </a:t>
            </a:r>
          </a:p>
          <a:p>
            <a:endParaRPr lang="en-US" sz="2000" b="1" dirty="0">
              <a:solidFill>
                <a:srgbClr val="FF0000"/>
              </a:solidFill>
            </a:endParaRPr>
          </a:p>
          <a:p>
            <a:r>
              <a:rPr lang="en-US" sz="2000" b="1" dirty="0">
                <a:solidFill>
                  <a:srgbClr val="FF0000"/>
                </a:solidFill>
              </a:rPr>
              <a:t>c. Explain the relationship between investment in capital goods (factories, machinery, and technology) and gross domestic product (GDP per capita). </a:t>
            </a:r>
          </a:p>
          <a:p>
            <a:endParaRPr lang="en-US" dirty="0"/>
          </a:p>
          <a:p>
            <a:r>
              <a:rPr lang="en-US" dirty="0"/>
              <a:t>d. Describe the role of natural resources in a country’s economy. </a:t>
            </a:r>
          </a:p>
          <a:p>
            <a:endParaRPr lang="en-US" dirty="0"/>
          </a:p>
          <a:p>
            <a:r>
              <a:rPr lang="en-US" dirty="0"/>
              <a:t>e. Describe the role of entrepreneurship.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85800"/>
            <a:ext cx="8839200" cy="5909310"/>
          </a:xfrm>
          <a:prstGeom prst="rect">
            <a:avLst/>
          </a:prstGeom>
          <a:noFill/>
        </p:spPr>
        <p:txBody>
          <a:bodyPr wrap="square" rtlCol="0">
            <a:spAutoFit/>
          </a:bodyPr>
          <a:lstStyle/>
          <a:p>
            <a:r>
              <a:rPr lang="en-US" sz="2400" b="1" dirty="0">
                <a:solidFill>
                  <a:srgbClr val="0070C0"/>
                </a:solidFill>
              </a:rPr>
              <a:t>Standard: </a:t>
            </a:r>
            <a:r>
              <a:rPr lang="en-US" sz="2400" dirty="0"/>
              <a:t>Economic Understandings </a:t>
            </a:r>
          </a:p>
          <a:p>
            <a:r>
              <a:rPr lang="en-US" sz="2400" dirty="0"/>
              <a:t>SS6E10 Analyze different economic systems. </a:t>
            </a:r>
          </a:p>
          <a:p>
            <a:endParaRPr lang="en-US" sz="2400" dirty="0"/>
          </a:p>
          <a:p>
            <a:r>
              <a:rPr lang="en-US" sz="2400" b="1" dirty="0">
                <a:solidFill>
                  <a:srgbClr val="0070C0"/>
                </a:solidFill>
              </a:rPr>
              <a:t>Learning Target: </a:t>
            </a:r>
            <a:r>
              <a:rPr lang="en-US" sz="2400" dirty="0"/>
              <a:t>I can describe the different economic systems in Australia.</a:t>
            </a:r>
          </a:p>
          <a:p>
            <a:endParaRPr lang="en-US" sz="2400" dirty="0">
              <a:solidFill>
                <a:srgbClr val="0070C0"/>
              </a:solidFill>
            </a:endParaRPr>
          </a:p>
          <a:p>
            <a:r>
              <a:rPr lang="en-US" sz="2400" b="1" dirty="0">
                <a:solidFill>
                  <a:srgbClr val="0070C0"/>
                </a:solidFill>
              </a:rPr>
              <a:t>Warm-up</a:t>
            </a:r>
            <a:r>
              <a:rPr lang="en-US" sz="2400" dirty="0">
                <a:solidFill>
                  <a:srgbClr val="0070C0"/>
                </a:solidFill>
              </a:rPr>
              <a:t>: Cloze Notes (Brain Wrinkles)</a:t>
            </a:r>
            <a:endParaRPr lang="en-US" sz="2400" dirty="0"/>
          </a:p>
          <a:p>
            <a:endParaRPr lang="en-US" sz="2400" dirty="0">
              <a:solidFill>
                <a:srgbClr val="0070C0"/>
              </a:solidFill>
            </a:endParaRPr>
          </a:p>
          <a:p>
            <a:r>
              <a:rPr lang="en-US" sz="2400" b="1" dirty="0">
                <a:solidFill>
                  <a:srgbClr val="0070C0"/>
                </a:solidFill>
              </a:rPr>
              <a:t>Work Session</a:t>
            </a:r>
            <a:r>
              <a:rPr lang="en-US" sz="2400" dirty="0">
                <a:solidFill>
                  <a:srgbClr val="0070C0"/>
                </a:solidFill>
              </a:rPr>
              <a:t>:  </a:t>
            </a:r>
            <a:r>
              <a:rPr lang="en-US" sz="2400" dirty="0"/>
              <a:t>Students will read Chapter 11 Section 4; Chapter Review; Students will prepare Study Guide </a:t>
            </a:r>
            <a:r>
              <a:rPr lang="en-US" sz="2400" dirty="0" err="1"/>
              <a:t>Powerpoint</a:t>
            </a:r>
            <a:r>
              <a:rPr lang="en-US" sz="2400" dirty="0"/>
              <a:t> for Australia Test; Students will work with partner on Australia Project</a:t>
            </a:r>
          </a:p>
          <a:p>
            <a:endParaRPr lang="en-US" sz="2400" dirty="0">
              <a:solidFill>
                <a:srgbClr val="0070C0"/>
              </a:solidFill>
            </a:endParaRPr>
          </a:p>
          <a:p>
            <a:r>
              <a:rPr lang="en-US" sz="2400" b="1" dirty="0">
                <a:solidFill>
                  <a:srgbClr val="0070C0"/>
                </a:solidFill>
              </a:rPr>
              <a:t>Closing:  </a:t>
            </a:r>
            <a:r>
              <a:rPr lang="en-US" sz="2400" dirty="0"/>
              <a:t>TOD</a:t>
            </a:r>
          </a:p>
          <a:p>
            <a:endParaRPr lang="en-US" sz="2400" dirty="0">
              <a:solidFill>
                <a:srgbClr val="0070C0"/>
              </a:solidFill>
            </a:endParaRPr>
          </a:p>
          <a:p>
            <a:r>
              <a:rPr lang="en-US" sz="2400" b="1" dirty="0">
                <a:solidFill>
                  <a:srgbClr val="0070C0"/>
                </a:solidFill>
              </a:rPr>
              <a:t>Reminders:</a:t>
            </a:r>
            <a:endParaRPr lang="en-US" sz="2400" b="1" dirty="0"/>
          </a:p>
          <a:p>
            <a:endParaRPr lang="en-US" dirty="0"/>
          </a:p>
        </p:txBody>
      </p:sp>
      <p:sp>
        <p:nvSpPr>
          <p:cNvPr id="4" name="TextBox 3"/>
          <p:cNvSpPr txBox="1"/>
          <p:nvPr/>
        </p:nvSpPr>
        <p:spPr>
          <a:xfrm>
            <a:off x="457200" y="86380"/>
            <a:ext cx="5943600" cy="523220"/>
          </a:xfrm>
          <a:prstGeom prst="rect">
            <a:avLst/>
          </a:prstGeom>
          <a:noFill/>
        </p:spPr>
        <p:txBody>
          <a:bodyPr wrap="square" rtlCol="0">
            <a:spAutoFit/>
          </a:bodyPr>
          <a:lstStyle/>
          <a:p>
            <a:r>
              <a:rPr lang="en-US" sz="2800" dirty="0">
                <a:latin typeface="Book Antiqua" pitchFamily="18" charset="0"/>
              </a:rPr>
              <a:t>Monday,  December 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019800" cy="3416320"/>
          </a:xfrm>
          <a:prstGeom prst="rect">
            <a:avLst/>
          </a:prstGeom>
        </p:spPr>
        <p:txBody>
          <a:bodyPr wrap="square">
            <a:spAutoFit/>
          </a:bodyPr>
          <a:lstStyle/>
          <a:p>
            <a:r>
              <a:rPr lang="en-US" dirty="0"/>
              <a:t>Australia’s established world reputation has long been that of a wealthy </a:t>
            </a:r>
            <a:r>
              <a:rPr lang="en-US" dirty="0" err="1"/>
              <a:t>underpopulated</a:t>
            </a:r>
            <a:r>
              <a:rPr lang="en-US" dirty="0"/>
              <a:t> </a:t>
            </a:r>
            <a:r>
              <a:rPr lang="en-US" dirty="0">
                <a:hlinkClick r:id="rId3"/>
              </a:rPr>
              <a:t>country</a:t>
            </a:r>
            <a:r>
              <a:rPr lang="en-US" dirty="0"/>
              <a:t> prone to natural disasters, its economy depending heavily on agriculture (“riding on the sheep’s back”) and foreign investment. This description was reasonably fair during the first century of European settlement, when wool exports reigned supreme. Wheat, beef, lamb, dairy produce, and a range of irrigated crops also became important, but the key significance of farming and grazing was not challenged. However, this image was shattered by the growth of manufacturing and services and especially by the spectacular developments in mineral exploitation after </a:t>
            </a:r>
            <a:r>
              <a:rPr lang="en-US" dirty="0">
                <a:hlinkClick r:id="rId4"/>
              </a:rPr>
              <a:t>World War II</a:t>
            </a:r>
            <a:r>
              <a:rPr lang="en-US" dirty="0"/>
              <a:t>.</a:t>
            </a:r>
          </a:p>
        </p:txBody>
      </p:sp>
      <p:sp>
        <p:nvSpPr>
          <p:cNvPr id="3" name="Rectangle 2"/>
          <p:cNvSpPr/>
          <p:nvPr/>
        </p:nvSpPr>
        <p:spPr>
          <a:xfrm>
            <a:off x="1905000" y="4419600"/>
            <a:ext cx="6248400" cy="2031325"/>
          </a:xfrm>
          <a:prstGeom prst="rect">
            <a:avLst/>
          </a:prstGeom>
        </p:spPr>
        <p:txBody>
          <a:bodyPr wrap="square">
            <a:spAutoFit/>
          </a:bodyPr>
          <a:lstStyle/>
          <a:p>
            <a:r>
              <a:rPr lang="en-US" dirty="0"/>
              <a:t>The Australian economy is dominated by its </a:t>
            </a:r>
            <a:r>
              <a:rPr lang="en-US" dirty="0">
                <a:hlinkClick r:id="rId5" tooltip="Service sector"/>
              </a:rPr>
              <a:t>service sector</a:t>
            </a:r>
            <a:r>
              <a:rPr lang="en-US" dirty="0"/>
              <a:t>, which in 2017 comprised 62.7% of the GDP and employed 78.8% of the </a:t>
            </a:r>
            <a:r>
              <a:rPr lang="en-US" dirty="0" err="1"/>
              <a:t>labour</a:t>
            </a:r>
            <a:r>
              <a:rPr lang="en-US" dirty="0"/>
              <a:t> force.</a:t>
            </a:r>
            <a:r>
              <a:rPr lang="en-US" baseline="30000" dirty="0">
                <a:hlinkClick r:id="rId6"/>
              </a:rPr>
              <a:t>[6]</a:t>
            </a:r>
            <a:r>
              <a:rPr lang="en-US" dirty="0"/>
              <a:t> At the height of the mining boom in 2009–10, the total value-added of the mining industry was 8.4% of GDP.</a:t>
            </a:r>
            <a:r>
              <a:rPr lang="en-US" baseline="30000" dirty="0">
                <a:hlinkClick r:id="rId6"/>
              </a:rPr>
              <a:t>[37]</a:t>
            </a:r>
            <a:r>
              <a:rPr lang="en-US" dirty="0"/>
              <a:t> Despite the recent decline in the mining sector, the Australian economy had remained resilient and stable</a:t>
            </a:r>
            <a:r>
              <a:rPr lang="en-US" baseline="30000" dirty="0">
                <a:hlinkClick r:id="rId6"/>
              </a:rPr>
              <a:t>[38][39]</a:t>
            </a:r>
            <a:r>
              <a:rPr lang="en-US" dirty="0"/>
              <a:t> and did not experience a recession from 1991 until 2020.</a:t>
            </a:r>
            <a:r>
              <a:rPr lang="en-US" baseline="30000" dirty="0">
                <a:hlinkClick r:id="rId6"/>
              </a:rPr>
              <a:t>[40][41]</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2202</Words>
  <Application>Microsoft Office PowerPoint</Application>
  <PresentationFormat>On-screen Show (4:3)</PresentationFormat>
  <Paragraphs>277</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Aharoni</vt:lpstr>
      <vt:lpstr>Arial</vt:lpstr>
      <vt:lpstr>BATAVIA</vt:lpstr>
      <vt:lpstr>Book Antiqua</vt:lpstr>
      <vt:lpstr>Calibri</vt:lpstr>
      <vt:lpstr>YouTube Noto</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115</cp:revision>
  <dcterms:created xsi:type="dcterms:W3CDTF">2022-10-16T16:57:46Z</dcterms:created>
  <dcterms:modified xsi:type="dcterms:W3CDTF">2022-12-13T21:43:35Z</dcterms:modified>
</cp:coreProperties>
</file>